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662" r:id="rId2"/>
  </p:sldMasterIdLst>
  <p:notesMasterIdLst>
    <p:notesMasterId r:id="rId40"/>
  </p:notesMasterIdLst>
  <p:handoutMasterIdLst>
    <p:handoutMasterId r:id="rId41"/>
  </p:handoutMasterIdLst>
  <p:sldIdLst>
    <p:sldId id="324" r:id="rId3"/>
    <p:sldId id="351" r:id="rId4"/>
    <p:sldId id="352" r:id="rId5"/>
    <p:sldId id="470" r:id="rId6"/>
    <p:sldId id="468" r:id="rId7"/>
    <p:sldId id="469" r:id="rId8"/>
    <p:sldId id="406" r:id="rId9"/>
    <p:sldId id="433" r:id="rId10"/>
    <p:sldId id="471" r:id="rId11"/>
    <p:sldId id="472" r:id="rId12"/>
    <p:sldId id="473" r:id="rId13"/>
    <p:sldId id="474" r:id="rId14"/>
    <p:sldId id="475" r:id="rId15"/>
    <p:sldId id="477" r:id="rId16"/>
    <p:sldId id="476" r:id="rId17"/>
    <p:sldId id="478" r:id="rId18"/>
    <p:sldId id="479" r:id="rId19"/>
    <p:sldId id="480" r:id="rId20"/>
    <p:sldId id="498" r:id="rId21"/>
    <p:sldId id="481" r:id="rId22"/>
    <p:sldId id="482" r:id="rId23"/>
    <p:sldId id="483" r:id="rId24"/>
    <p:sldId id="484" r:id="rId25"/>
    <p:sldId id="485" r:id="rId26"/>
    <p:sldId id="486" r:id="rId27"/>
    <p:sldId id="491" r:id="rId28"/>
    <p:sldId id="487" r:id="rId29"/>
    <p:sldId id="488" r:id="rId30"/>
    <p:sldId id="489" r:id="rId31"/>
    <p:sldId id="490" r:id="rId32"/>
    <p:sldId id="492" r:id="rId33"/>
    <p:sldId id="496" r:id="rId34"/>
    <p:sldId id="493" r:id="rId35"/>
    <p:sldId id="494" r:id="rId36"/>
    <p:sldId id="495" r:id="rId37"/>
    <p:sldId id="497" r:id="rId38"/>
    <p:sldId id="348" r:id="rId39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>
        <p:scale>
          <a:sx n="66" d="100"/>
          <a:sy n="66" d="100"/>
        </p:scale>
        <p:origin x="544" y="-1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30/11/2021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30/11/2021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https://github.com/iammiori/data_analysis_python/issues/1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355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https://pythonprogramminglanguage.com/how-is-the-k-nearest-neighbor-algorithm-different-from-k-means-clustering/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5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3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3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8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1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/>
            </a:lvl1pPr>
            <a:lvl2pPr marL="895350" indent="-438150">
              <a:buFont typeface="Wingdings" panose="05000000000000000000" pitchFamily="2" charset="2"/>
              <a:buChar char="§"/>
              <a:defRPr/>
            </a:lvl2pPr>
            <a:lvl3pPr marL="1347788" indent="-433388">
              <a:buFont typeface="Wingdings" panose="05000000000000000000" pitchFamily="2" charset="2"/>
              <a:buChar char="ü"/>
              <a:defRPr/>
            </a:lvl3pPr>
            <a:lvl4pPr marL="1790700" indent="-419100">
              <a:buFont typeface="Wingdings" panose="05000000000000000000" pitchFamily="2" charset="2"/>
              <a:buChar char="v"/>
              <a:defRPr/>
            </a:lvl4pPr>
            <a:lvl5pPr marL="2243138" indent="-414338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0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36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27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7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1017224" cy="1512168"/>
          </a:xfrm>
        </p:spPr>
        <p:txBody>
          <a:bodyPr/>
          <a:lstStyle/>
          <a:p>
            <a:r>
              <a:rPr lang="en-ID" sz="4400" b="1" smtClean="0"/>
              <a:t>KECERDASAN TIRUAN</a:t>
            </a:r>
            <a:endParaRPr lang="id-ID" sz="4400" b="1"/>
          </a:p>
          <a:p>
            <a:r>
              <a:rPr lang="id-ID" sz="3600" b="1"/>
              <a:t>[ K</a:t>
            </a:r>
            <a:r>
              <a:rPr lang="en-ID" sz="3600" b="1" smtClean="0"/>
              <a:t>P045</a:t>
            </a:r>
            <a:r>
              <a:rPr lang="id-ID" sz="3600" b="1" smtClean="0"/>
              <a:t> </a:t>
            </a:r>
            <a:r>
              <a:rPr lang="id-ID" sz="3600" b="1"/>
              <a:t>/ </a:t>
            </a:r>
            <a:r>
              <a:rPr lang="en-ID" sz="3600" b="1"/>
              <a:t>3</a:t>
            </a:r>
            <a:r>
              <a:rPr lang="id-ID" sz="3600" b="1"/>
              <a:t> SKS 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Clustering?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28800"/>
            <a:ext cx="6422504" cy="46958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Cluster</a:t>
            </a:r>
            <a:r>
              <a:rPr lang="en-ID" smtClean="0"/>
              <a:t> adalah sekumpulan data / object yang memiliki </a:t>
            </a:r>
            <a:r>
              <a:rPr lang="en-ID" b="1" smtClean="0">
                <a:solidFill>
                  <a:srgbClr val="FF0000"/>
                </a:solidFill>
              </a:rPr>
              <a:t>kesamaan (similarity) </a:t>
            </a:r>
            <a:r>
              <a:rPr lang="en-ID" smtClean="0"/>
              <a:t>diantara setiap anggota klaster, atau </a:t>
            </a:r>
            <a:r>
              <a:rPr lang="en-ID" b="1" smtClean="0">
                <a:solidFill>
                  <a:srgbClr val="FF0000"/>
                </a:solidFill>
              </a:rPr>
              <a:t>ketidaksamaan (dissimilarity) </a:t>
            </a:r>
            <a:r>
              <a:rPr lang="en-ID" smtClean="0"/>
              <a:t>dengan data pada klaster yang lain</a:t>
            </a:r>
            <a:endParaRPr lang="en-ID"/>
          </a:p>
        </p:txBody>
      </p:sp>
      <p:pic>
        <p:nvPicPr>
          <p:cNvPr id="1026" name="Picture 2" descr="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628800"/>
            <a:ext cx="4840915" cy="3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Penerapan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400" smtClean="0"/>
              <a:t>Retail / Marketing</a:t>
            </a:r>
          </a:p>
          <a:p>
            <a:pPr lvl="1"/>
            <a:r>
              <a:rPr lang="en-ID" sz="2000" smtClean="0"/>
              <a:t>Analisis pola transaksi yang dilakukan pelanggan</a:t>
            </a:r>
          </a:p>
          <a:p>
            <a:pPr lvl="1"/>
            <a:r>
              <a:rPr lang="en-ID" sz="2000" smtClean="0"/>
              <a:t>Rekomendasi buku, film atau produk baru untuk pelanggan baru</a:t>
            </a:r>
          </a:p>
          <a:p>
            <a:r>
              <a:rPr lang="en-ID" sz="2400" smtClean="0"/>
              <a:t>Perbankan</a:t>
            </a:r>
          </a:p>
          <a:p>
            <a:pPr lvl="1"/>
            <a:r>
              <a:rPr lang="en-ID" sz="2000" smtClean="0"/>
              <a:t>Deteksi fraud dalam transaksi perbankan</a:t>
            </a:r>
          </a:p>
          <a:p>
            <a:pPr lvl="1"/>
            <a:r>
              <a:rPr lang="en-ID" sz="2000" smtClean="0"/>
              <a:t>Pengelompokan nasabah (program loyalitas nasabah)</a:t>
            </a:r>
          </a:p>
          <a:p>
            <a:r>
              <a:rPr lang="en-ID" sz="2400" smtClean="0"/>
              <a:t>Asuransi</a:t>
            </a:r>
          </a:p>
          <a:p>
            <a:pPr lvl="1"/>
            <a:r>
              <a:rPr lang="en-ID" sz="2000" smtClean="0"/>
              <a:t>Deteksi fraud dalam klaim asuransi</a:t>
            </a:r>
          </a:p>
          <a:p>
            <a:pPr lvl="1"/>
            <a:r>
              <a:rPr lang="en-ID" sz="2000" smtClean="0"/>
              <a:t>Analisis resiko asuransi bagi pelanggan</a:t>
            </a:r>
          </a:p>
          <a:p>
            <a:r>
              <a:rPr lang="en-ID" sz="2400" smtClean="0"/>
              <a:t>Berita dan Penerbitan</a:t>
            </a:r>
          </a:p>
          <a:p>
            <a:pPr lvl="1"/>
            <a:r>
              <a:rPr lang="en-ID" sz="2000" smtClean="0"/>
              <a:t>Kategorisasi berita secara otomatis</a:t>
            </a:r>
          </a:p>
          <a:p>
            <a:pPr lvl="1"/>
            <a:r>
              <a:rPr lang="en-ID" sz="2000" smtClean="0"/>
              <a:t>Rekomendasi artikel / berita baru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9280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Penggunaan Algoritma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Exploratory Data Analysis (EDA)</a:t>
            </a:r>
          </a:p>
          <a:p>
            <a:r>
              <a:rPr lang="en-ID" smtClean="0"/>
              <a:t>Generate Rangkuman (summary generation)</a:t>
            </a:r>
          </a:p>
          <a:p>
            <a:r>
              <a:rPr lang="en-ID" smtClean="0"/>
              <a:t>Deteksi pencilan (outlier detection)</a:t>
            </a:r>
          </a:p>
          <a:p>
            <a:r>
              <a:rPr lang="en-ID" smtClean="0"/>
              <a:t>Mencari duplikat (finding duplicates)</a:t>
            </a:r>
          </a:p>
          <a:p>
            <a:r>
              <a:rPr lang="en-ID" smtClean="0"/>
              <a:t>Tahap pra-pemrosesan data (Data pre-processing)</a:t>
            </a:r>
          </a:p>
          <a:p>
            <a:r>
              <a:rPr lang="en-ID" smtClean="0"/>
              <a:t>Kompresi data / image</a:t>
            </a:r>
          </a:p>
          <a:p>
            <a:r>
              <a:rPr lang="en-ID" smtClean="0"/>
              <a:t>Optimasi algoritma k-NN</a:t>
            </a:r>
          </a:p>
          <a:p>
            <a:r>
              <a:rPr lang="en-ID" smtClean="0"/>
              <a:t>dll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4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Algoritma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Partitioning-based clustering</a:t>
            </a:r>
          </a:p>
          <a:p>
            <a:pPr lvl="1"/>
            <a:r>
              <a:rPr lang="en-ID" smtClean="0"/>
              <a:t>K-Means, </a:t>
            </a:r>
          </a:p>
          <a:p>
            <a:pPr lvl="1"/>
            <a:r>
              <a:rPr lang="en-ID" smtClean="0"/>
              <a:t>K-Medoid, </a:t>
            </a:r>
          </a:p>
          <a:p>
            <a:pPr lvl="1"/>
            <a:r>
              <a:rPr lang="en-ID" smtClean="0"/>
              <a:t>K-Medians, </a:t>
            </a:r>
          </a:p>
          <a:p>
            <a:pPr lvl="1"/>
            <a:r>
              <a:rPr lang="en-ID" smtClean="0"/>
              <a:t>Fuzzy C-Means, dll</a:t>
            </a:r>
          </a:p>
          <a:p>
            <a:r>
              <a:rPr lang="en-ID" smtClean="0"/>
              <a:t>Hierarchical Clustering</a:t>
            </a:r>
          </a:p>
          <a:p>
            <a:pPr lvl="1"/>
            <a:r>
              <a:rPr lang="en-ID" smtClean="0"/>
              <a:t>Agglomerative</a:t>
            </a:r>
          </a:p>
          <a:p>
            <a:pPr lvl="1"/>
            <a:r>
              <a:rPr lang="en-ID" smtClean="0"/>
              <a:t>Divisive, dll</a:t>
            </a:r>
          </a:p>
          <a:p>
            <a:r>
              <a:rPr lang="en-ID" smtClean="0"/>
              <a:t>Density-based Clustering</a:t>
            </a:r>
          </a:p>
          <a:p>
            <a:pPr lvl="1"/>
            <a:r>
              <a:rPr lang="en-ID" smtClean="0"/>
              <a:t>DBSCAN, dll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DEE59-9CBC-4858-B937-BF309042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3848100"/>
            <a:ext cx="2727497" cy="1944216"/>
          </a:xfrm>
          <a:prstGeom prst="rect">
            <a:avLst/>
          </a:prstGeom>
        </p:spPr>
      </p:pic>
      <p:pic>
        <p:nvPicPr>
          <p:cNvPr id="2050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56" y="1828800"/>
            <a:ext cx="2738685" cy="17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400/1*A1P4UT8NwQAmWmXGt5RgI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2924944"/>
            <a:ext cx="2481957" cy="21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5400" smtClean="0">
                <a:solidFill>
                  <a:srgbClr val="FF0000"/>
                </a:solidFill>
              </a:rPr>
              <a:t>ALGORITMA K-MEANS</a:t>
            </a:r>
            <a:endParaRPr lang="en-ID" sz="540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3200" smtClean="0"/>
              <a:t>PARTITIONING-BASED CLUSTERING</a:t>
            </a:r>
            <a:endParaRPr lang="en-ID" sz="3200"/>
          </a:p>
        </p:txBody>
      </p:sp>
    </p:spTree>
    <p:extLst>
      <p:ext uri="{BB962C8B-B14F-4D97-AF65-F5344CB8AC3E}">
        <p14:creationId xmlns:p14="http://schemas.microsoft.com/office/powerpoint/2010/main" val="14703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Algoritma </a:t>
            </a:r>
            <a:r>
              <a:rPr lang="en-ID" smtClean="0"/>
              <a:t>K-Means </a:t>
            </a:r>
            <a:r>
              <a:rPr lang="en-ID"/>
              <a:t>adalah salah satu algoritma clustering yang bersifat </a:t>
            </a:r>
            <a:r>
              <a:rPr lang="en-ID">
                <a:solidFill>
                  <a:srgbClr val="FF0000"/>
                </a:solidFill>
              </a:rPr>
              <a:t>iteratif</a:t>
            </a:r>
            <a:r>
              <a:rPr lang="en-ID"/>
              <a:t> yang mencoba untuk mempartisi dataset menjadi </a:t>
            </a:r>
            <a:r>
              <a:rPr lang="en-ID">
                <a:solidFill>
                  <a:srgbClr val="FF0000"/>
                </a:solidFill>
              </a:rPr>
              <a:t>subkelompok </a:t>
            </a:r>
            <a:r>
              <a:rPr lang="en-ID" smtClean="0">
                <a:solidFill>
                  <a:srgbClr val="FF0000"/>
                </a:solidFill>
              </a:rPr>
              <a:t>non-overlapping </a:t>
            </a:r>
            <a:r>
              <a:rPr lang="en-ID" smtClean="0"/>
              <a:t>berbeda </a:t>
            </a:r>
            <a:r>
              <a:rPr lang="en-ID"/>
              <a:t>yang ditentukan oleh </a:t>
            </a:r>
            <a:r>
              <a:rPr lang="en-ID">
                <a:solidFill>
                  <a:srgbClr val="FF0000"/>
                </a:solidFill>
              </a:rPr>
              <a:t>K (cluster</a:t>
            </a:r>
            <a:r>
              <a:rPr lang="en-ID">
                <a:solidFill>
                  <a:srgbClr val="FF0000"/>
                </a:solidFill>
              </a:rPr>
              <a:t>) </a:t>
            </a:r>
            <a:r>
              <a:rPr lang="en-ID" smtClean="0"/>
              <a:t>yang </a:t>
            </a:r>
            <a:r>
              <a:rPr lang="en-ID"/>
              <a:t>mana setiap titik data hanya dimiliki oleh satu kelompok. </a:t>
            </a:r>
          </a:p>
          <a:p>
            <a:r>
              <a:rPr lang="en-ID"/>
              <a:t>K-Means mencoba membuat titik data </a:t>
            </a:r>
            <a:r>
              <a:rPr lang="en-ID">
                <a:solidFill>
                  <a:srgbClr val="FF0000"/>
                </a:solidFill>
              </a:rPr>
              <a:t>intra-cluster semirip </a:t>
            </a:r>
            <a:r>
              <a:rPr lang="en-ID">
                <a:solidFill>
                  <a:srgbClr val="FF0000"/>
                </a:solidFill>
              </a:rPr>
              <a:t>mungkin </a:t>
            </a:r>
            <a:r>
              <a:rPr lang="en-ID" smtClean="0">
                <a:solidFill>
                  <a:srgbClr val="FF0000"/>
                </a:solidFill>
              </a:rPr>
              <a:t>dengan </a:t>
            </a:r>
            <a:r>
              <a:rPr lang="en-ID">
                <a:solidFill>
                  <a:srgbClr val="FF0000"/>
                </a:solidFill>
              </a:rPr>
              <a:t>titik data </a:t>
            </a:r>
            <a:r>
              <a:rPr lang="en-ID"/>
              <a:t>yang lain pada satu cluster. </a:t>
            </a:r>
          </a:p>
          <a:p>
            <a:r>
              <a:rPr lang="en-ID"/>
              <a:t>K-Means menetapkan poin data ke cluster sedemikian rupa sehingga jumlah jarak kuadrat antara titik data dan pusat massa </a:t>
            </a:r>
            <a:r>
              <a:rPr lang="en-ID"/>
              <a:t>cluster </a:t>
            </a:r>
            <a:r>
              <a:rPr lang="en-ID" smtClean="0"/>
              <a:t>(centroid) adalah minimal</a:t>
            </a:r>
            <a:r>
              <a:rPr lang="en-ID"/>
              <a:t>. </a:t>
            </a:r>
          </a:p>
          <a:p>
            <a:r>
              <a:rPr lang="en-ID"/>
              <a:t>Semakin sedikit </a:t>
            </a:r>
            <a:r>
              <a:rPr lang="en-ID"/>
              <a:t>variasi </a:t>
            </a:r>
            <a:r>
              <a:rPr lang="en-ID" smtClean="0"/>
              <a:t>dalam sebuah cluster</a:t>
            </a:r>
            <a:r>
              <a:rPr lang="en-ID"/>
              <a:t>, semakin homogen (serupa) titik data dalam cluster yang </a:t>
            </a:r>
            <a:r>
              <a:rPr lang="en-ID"/>
              <a:t>sama</a:t>
            </a:r>
            <a:r>
              <a:rPr lang="en-ID" smtClean="0"/>
              <a:t>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Clustering: Similarity / Dissimilarity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14392" cy="4953000"/>
          </a:xfrm>
        </p:spPr>
        <p:txBody>
          <a:bodyPr/>
          <a:lstStyle/>
          <a:p>
            <a:r>
              <a:rPr lang="en-ID" smtClean="0">
                <a:solidFill>
                  <a:srgbClr val="FF0000"/>
                </a:solidFill>
              </a:rPr>
              <a:t>Intra-cluster:</a:t>
            </a:r>
          </a:p>
          <a:p>
            <a:pPr lvl="1"/>
            <a:r>
              <a:rPr lang="en-ID" smtClean="0"/>
              <a:t>Memaksimalkan similarity (kesamaan) di dalam 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dissimilarity di dalam klaster</a:t>
            </a:r>
          </a:p>
          <a:p>
            <a:r>
              <a:rPr lang="en-ID" smtClean="0">
                <a:solidFill>
                  <a:srgbClr val="FF0000"/>
                </a:solidFill>
                <a:sym typeface="Wingdings" panose="05000000000000000000" pitchFamily="2" charset="2"/>
              </a:rPr>
              <a:t>Inter-cluster: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similarity antar-klaster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Memaksimalkan dissimilarity antar-klaster</a:t>
            </a:r>
            <a:endParaRPr lang="en-ID" smtClean="0"/>
          </a:p>
          <a:p>
            <a:endParaRPr lang="en-ID"/>
          </a:p>
        </p:txBody>
      </p:sp>
      <p:pic>
        <p:nvPicPr>
          <p:cNvPr id="5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66" y="1916832"/>
            <a:ext cx="55994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Clustering: Metode Perhitungan Similarity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3974232" cy="4953000"/>
          </a:xfrm>
        </p:spPr>
        <p:txBody>
          <a:bodyPr/>
          <a:lstStyle/>
          <a:p>
            <a:r>
              <a:rPr lang="en-ID" sz="2400"/>
              <a:t>Jarak Euclidean</a:t>
            </a:r>
          </a:p>
          <a:p>
            <a:r>
              <a:rPr lang="en-ID" sz="2400"/>
              <a:t>Jarak City-Block</a:t>
            </a:r>
          </a:p>
          <a:p>
            <a:r>
              <a:rPr lang="en-ID" sz="2400"/>
              <a:t>Jarak Kotak Catur (Chebychef)</a:t>
            </a:r>
          </a:p>
          <a:p>
            <a:r>
              <a:rPr lang="en-ID" sz="2400"/>
              <a:t>Jarak Minkowski</a:t>
            </a:r>
          </a:p>
          <a:p>
            <a:r>
              <a:rPr lang="en-ID" sz="2400"/>
              <a:t>Jarak Canberra</a:t>
            </a:r>
          </a:p>
          <a:p>
            <a:r>
              <a:rPr lang="en-ID" sz="2400"/>
              <a:t>Jarak Bray-Curtis (Sorensen)</a:t>
            </a:r>
          </a:p>
          <a:p>
            <a:r>
              <a:rPr lang="en-ID" sz="2400"/>
              <a:t>Divergensi Kullback Leibler</a:t>
            </a:r>
          </a:p>
          <a:p>
            <a:r>
              <a:rPr lang="en-ID" sz="2400"/>
              <a:t>Divergensi </a:t>
            </a:r>
            <a:r>
              <a:rPr lang="en-ID" sz="2400"/>
              <a:t>Jensen </a:t>
            </a:r>
            <a:r>
              <a:rPr lang="en-ID" sz="2400" smtClean="0"/>
              <a:t>Shannon</a:t>
            </a:r>
          </a:p>
          <a:p>
            <a:r>
              <a:rPr lang="en-ID" sz="2400" smtClean="0"/>
              <a:t>dll</a:t>
            </a:r>
            <a:endParaRPr lang="en-ID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87" y="1628800"/>
            <a:ext cx="7094285" cy="2550345"/>
          </a:xfrm>
          <a:prstGeom prst="rect">
            <a:avLst/>
          </a:prstGeom>
        </p:spPr>
      </p:pic>
      <p:pic>
        <p:nvPicPr>
          <p:cNvPr id="5" name="Google Shape;154;p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920" y="4365104"/>
            <a:ext cx="2918099" cy="23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5;p1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5157192"/>
            <a:ext cx="3033949" cy="482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8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Langkah / Algoritma K-Means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smtClean="0"/>
              <a:t>Tentukan jumlah klaster (nilai k)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Inisialisasi nilai centroid awal setiap klaster secara acak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Hitung jarak setiap titik data dengan setiap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Masukkan setiap titik data ke dalam klaster berdasarkan jarak terdekat dengan pusat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Untuk setiap klaster, tentukan nilai centroid baru berdasarkan rerata (means) dari setiap data di dalam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Ulangi langkah 3-5 sedemikian hingga tidak ada perubahan anggota klaster.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77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Ilustrasi Cara Kerja Algoritma K-Means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371600"/>
            <a:ext cx="6604000" cy="4953000"/>
          </a:xfrm>
        </p:spPr>
      </p:pic>
    </p:spTree>
    <p:extLst>
      <p:ext uri="{BB962C8B-B14F-4D97-AF65-F5344CB8AC3E}">
        <p14:creationId xmlns:p14="http://schemas.microsoft.com/office/powerpoint/2010/main" val="255494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63084" y="2348880"/>
            <a:ext cx="10363200" cy="1500187"/>
          </a:xfrm>
        </p:spPr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9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3849068"/>
            <a:ext cx="10363200" cy="1362075"/>
          </a:xfrm>
        </p:spPr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UNSUPERVISED </a:t>
            </a:r>
            <a:r>
              <a:rPr lang="en-ID" sz="4800" smtClean="0">
                <a:solidFill>
                  <a:schemeClr val="tx1"/>
                </a:solidFill>
              </a:rPr>
              <a:t>LEARNING: </a:t>
            </a:r>
            <a:br>
              <a:rPr lang="en-ID" sz="4800" smtClean="0">
                <a:solidFill>
                  <a:schemeClr val="tx1"/>
                </a:solidFill>
              </a:rPr>
            </a:br>
            <a:r>
              <a:rPr lang="en-ID" sz="4800" smtClean="0">
                <a:solidFill>
                  <a:srgbClr val="FF0000"/>
                </a:solidFill>
              </a:rPr>
              <a:t>K-MEANS CLUSTERING</a:t>
            </a:r>
            <a:endParaRPr lang="id-ID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429240"/>
              </p:ext>
            </p:extLst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212976"/>
            <a:ext cx="4896544" cy="3261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1944" y="1836420"/>
            <a:ext cx="6048672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Diketahui data pelanggan sebagaimana tabel di samping, kita diminta mengelompokkan data pelanggan menjadi 2 (dua) kelompok.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392" y="1552136"/>
            <a:ext cx="2166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Pelanggan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94411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Tentukan jumlah klaster. Dalam contoh kasus ini kita gunakan nilai k=2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096000" y="3212976"/>
            <a:ext cx="1512168" cy="1512168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Klaster 1</a:t>
            </a:r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040216" y="3212976"/>
            <a:ext cx="1512168" cy="1512168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Klaster </a:t>
            </a:r>
            <a:r>
              <a:rPr lang="en-ID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95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5960" y="2270537"/>
            <a:ext cx="5544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 penentuan centroid awal: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Memilih salah satu data untuk atribut “Age” dan “Income” secara acak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Membangkitkan bilangan acak sesuai rentang nilai “Age” dan “Income”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5960" y="4532927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 contoh ini kita memilih centroid awal dengan cara 1, kita tentukan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 = (41,19)</a:t>
            </a:r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= (47,100)</a:t>
            </a:r>
            <a:endParaRPr lang="en-ID" sz="24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35960" y="2564904"/>
            <a:ext cx="5696139" cy="3261283"/>
            <a:chOff x="6023992" y="3212976"/>
            <a:chExt cx="5696139" cy="32612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3992" y="3212976"/>
              <a:ext cx="4896544" cy="326128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480376" y="58052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6049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6640" y="5707995"/>
              <a:ext cx="99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C1(41,19)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4959" y="48436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C2(47,100)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1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234,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93103" r="-110338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93103" r="-1382" b="-9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96491" r="-110338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96491" r="-1382" b="-8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291379" r="-110338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291379" r="-1382" b="-7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398246" r="-110338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398246" r="-1382" b="-624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489655" r="-110338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489655" r="-1382" b="-5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00000" r="-110338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00000" r="-1382" b="-4228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87931" r="-110338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87931" r="-1382" b="-3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01754" r="-110338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01754" r="-1382" b="-2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86207" r="-11033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86207" r="-1382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003509" r="-110338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003509" r="-138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Hitung jarak setiap titik data dengan </a:t>
            </a:r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centroid. Contoh: Euclidean Distance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1744" y="1988840"/>
            <a:ext cx="6984776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33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234,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75520" y="2708920"/>
            <a:ext cx="3456384" cy="3456384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 smtClean="0"/>
              <a:t>Klaster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9</a:t>
            </a:r>
            <a:endParaRPr lang="en-ID"/>
          </a:p>
        </p:txBody>
      </p:sp>
      <p:sp>
        <p:nvSpPr>
          <p:cNvPr id="7" name="Oval 6"/>
          <p:cNvSpPr/>
          <p:nvPr/>
        </p:nvSpPr>
        <p:spPr>
          <a:xfrm>
            <a:off x="6168008" y="2708920"/>
            <a:ext cx="3456384" cy="3456384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/>
              <a:t>Klaster </a:t>
            </a:r>
            <a:r>
              <a:rPr lang="en-ID" b="1" u="sng" smtClean="0"/>
              <a:t>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10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88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234,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hitung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nilai centroid baru berdasarkan rerata (means) dari setiap data di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klaster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3392" y="6309320"/>
            <a:ext cx="8031647" cy="369332"/>
            <a:chOff x="623392" y="6309320"/>
            <a:chExt cx="8031647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  <a:endParaRPr lang="en-ID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37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  <a:r>
                <a:rPr lang="en-ID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(mean(41;33;29;38;26), mean(19;57;19;56;18)) = </a:t>
              </a:r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(33,4; 33,8)</a:t>
              </a:r>
              <a:endParaRPr lang="en-ID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3392" y="2492896"/>
            <a:ext cx="3276364" cy="3312368"/>
            <a:chOff x="623392" y="2492896"/>
            <a:chExt cx="3276364" cy="3312368"/>
          </a:xfrm>
        </p:grpSpPr>
        <p:sp>
          <p:nvSpPr>
            <p:cNvPr id="6" name="Rectangle 5"/>
            <p:cNvSpPr/>
            <p:nvPr/>
          </p:nvSpPr>
          <p:spPr>
            <a:xfrm>
              <a:off x="623392" y="249289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9396" y="3259432"/>
              <a:ext cx="3240360" cy="817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9396" y="462552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96" y="530120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0945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253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234,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62,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26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hitung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nilai centroid baru berdasarkan rerata (means) dari setiap data di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klaster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3392" y="6309320"/>
            <a:ext cx="8512548" cy="369332"/>
            <a:chOff x="623392" y="6309320"/>
            <a:chExt cx="8512548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  <a:endParaRPr lang="en-ID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856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  <a:r>
                <a:rPr lang="en-ID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(mean(47;47;40;42;47), mean(100;253;81;64;115)) = </a:t>
              </a:r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(44,6; 122,6)</a:t>
              </a:r>
              <a:endParaRPr lang="en-ID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3392" y="2852936"/>
            <a:ext cx="3240360" cy="3312368"/>
            <a:chOff x="623392" y="2852936"/>
            <a:chExt cx="3240360" cy="3312368"/>
          </a:xfrm>
        </p:grpSpPr>
        <p:sp>
          <p:nvSpPr>
            <p:cNvPr id="7" name="Rectangle 6"/>
            <p:cNvSpPr/>
            <p:nvPr/>
          </p:nvSpPr>
          <p:spPr>
            <a:xfrm>
              <a:off x="623392" y="285293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3392" y="3933056"/>
              <a:ext cx="3240360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3392" y="494116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3392" y="566124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202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Pergeseran Centroid setiap klaster. C1 =(33,4;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33,8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dan C2 = (44,6; 122,6) 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14400" y="2276872"/>
            <a:ext cx="5621928" cy="3744416"/>
            <a:chOff x="623392" y="2564904"/>
            <a:chExt cx="4896544" cy="3261283"/>
          </a:xfrm>
        </p:grpSpPr>
        <p:grpSp>
          <p:nvGrpSpPr>
            <p:cNvPr id="9" name="Group 8"/>
            <p:cNvGrpSpPr/>
            <p:nvPr/>
          </p:nvGrpSpPr>
          <p:grpSpPr>
            <a:xfrm>
              <a:off x="623392" y="2564904"/>
              <a:ext cx="4896544" cy="3261283"/>
              <a:chOff x="6023992" y="3212976"/>
              <a:chExt cx="4896544" cy="326128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3992" y="3212976"/>
                <a:ext cx="4896544" cy="326128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9480376" y="5805264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0560496" y="5013176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63961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9616" y="4746630"/>
              <a:ext cx="1305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C1(33,4;33,8)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2761085" y="5068340"/>
              <a:ext cx="1262059" cy="124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82793" y="3602919"/>
              <a:ext cx="1409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C2(44,6;122,6)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81854" y="40050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4611528" y="4094347"/>
              <a:ext cx="480624" cy="2590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7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dapat memahami konsep pembelajaran tidak tersupervisi (unsupervised learning), khususnya menggunakan </a:t>
            </a:r>
            <a:r>
              <a:rPr lang="id-ID"/>
              <a:t>metode </a:t>
            </a:r>
            <a:r>
              <a:rPr lang="en-ID" smtClean="0"/>
              <a:t>K-Means c</a:t>
            </a:r>
            <a:r>
              <a:rPr lang="id-ID" smtClean="0"/>
              <a:t>lustering</a:t>
            </a:r>
            <a:endParaRPr lang="en-ID" smtClean="0"/>
          </a:p>
          <a:p>
            <a:r>
              <a:rPr lang="en-ID" smtClean="0"/>
              <a:t>Mahasiswa dapat menjelaskan beberapa penerapan algoritma klastering dalam menyelesaikan berbagai masalah.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99208"/>
              </p:ext>
            </p:extLst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C1(33,4; 33,8)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Klaster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C1(33,4; 33,8)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Klaster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20336" y="1907540"/>
            <a:ext cx="1656184" cy="382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079776" y="5805264"/>
            <a:ext cx="6674982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Apakah hasil klasterisasinya sama dengan tahap sebelumnya?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sama, hentikan proses klasterisasi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belum sama, ulangi langkah 3-5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649731"/>
            <a:ext cx="3851610" cy="324036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4645069" y="1656149"/>
            <a:ext cx="2079096" cy="3240360"/>
            <a:chOff x="4645069" y="1656149"/>
            <a:chExt cx="2079096" cy="32403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7090" y="1656149"/>
              <a:ext cx="1457075" cy="324036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ight Arrow 11"/>
            <p:cNvSpPr/>
            <p:nvPr/>
          </p:nvSpPr>
          <p:spPr>
            <a:xfrm>
              <a:off x="4645069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60096" y="1613998"/>
            <a:ext cx="2088232" cy="3282511"/>
            <a:chOff x="6960096" y="1613998"/>
            <a:chExt cx="2088232" cy="32825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160" y="1613998"/>
              <a:ext cx="1512168" cy="328251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Right Arrow 12"/>
            <p:cNvSpPr/>
            <p:nvPr/>
          </p:nvSpPr>
          <p:spPr>
            <a:xfrm>
              <a:off x="6960096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64352" y="1613998"/>
            <a:ext cx="2134143" cy="3240361"/>
            <a:chOff x="9264352" y="1613998"/>
            <a:chExt cx="2134143" cy="324036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2424" y="1613998"/>
              <a:ext cx="1486071" cy="324036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Right Arrow 13"/>
            <p:cNvSpPr/>
            <p:nvPr/>
          </p:nvSpPr>
          <p:spPr>
            <a:xfrm>
              <a:off x="9264352" y="2708920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2159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Optimasi Nilai k pada K-Means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Salah </a:t>
            </a:r>
            <a:r>
              <a:rPr lang="en-ID"/>
              <a:t>satu faktor krusial baik tidaknya </a:t>
            </a:r>
            <a:r>
              <a:rPr lang="en-ID"/>
              <a:t>metode </a:t>
            </a:r>
            <a:r>
              <a:rPr lang="en-ID" smtClean="0"/>
              <a:t>K-Means </a:t>
            </a:r>
            <a:r>
              <a:rPr lang="en-ID"/>
              <a:t>adalah </a:t>
            </a:r>
            <a:r>
              <a:rPr lang="en-ID" b="1" smtClean="0"/>
              <a:t>jumlah </a:t>
            </a:r>
            <a:r>
              <a:rPr lang="en-ID" b="1"/>
              <a:t>klusternya (nilai K</a:t>
            </a:r>
            <a:r>
              <a:rPr lang="en-ID" b="1"/>
              <a:t>)</a:t>
            </a:r>
            <a:r>
              <a:rPr lang="en-ID"/>
              <a:t>. </a:t>
            </a:r>
            <a:r>
              <a:rPr lang="en-ID" smtClean="0"/>
              <a:t>Hasil pengelompokan </a:t>
            </a:r>
            <a:r>
              <a:rPr lang="en-ID"/>
              <a:t>akan menghasilkan analisa yang berbeda untuk jumlah klaster yang berbeda juga. </a:t>
            </a:r>
          </a:p>
          <a:p>
            <a:r>
              <a:rPr lang="en-ID" b="1" smtClean="0"/>
              <a:t>Semakin kecil nilai K </a:t>
            </a:r>
            <a:r>
              <a:rPr lang="en-ID"/>
              <a:t>(misal 2), maka pembagian kluster menjadi cepat, namun mungkin ada informasi tersembunyi yang tidak terungkap.</a:t>
            </a:r>
          </a:p>
          <a:p>
            <a:r>
              <a:rPr lang="en-ID" b="1" smtClean="0"/>
              <a:t>Semakin besar nilai K </a:t>
            </a:r>
            <a:r>
              <a:rPr lang="en-ID" smtClean="0"/>
              <a:t>(misal K=10), </a:t>
            </a:r>
            <a:r>
              <a:rPr lang="en-ID"/>
              <a:t>maka terlalu banyak kluster. Mungkin akan terlalu sulit untuk membuat analisa atau memilih dukungan keputusan dari hasil cluster.</a:t>
            </a:r>
          </a:p>
        </p:txBody>
      </p:sp>
    </p:spTree>
    <p:extLst>
      <p:ext uri="{BB962C8B-B14F-4D97-AF65-F5344CB8AC3E}">
        <p14:creationId xmlns:p14="http://schemas.microsoft.com/office/powerpoint/2010/main" val="35635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Optimasi Nilai k pada K-Means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Penentuan nilai k terbaik dapat dilakukan berdasarkan ukuran kualitas hasil klasterisasi.</a:t>
            </a:r>
          </a:p>
          <a:p>
            <a:r>
              <a:rPr lang="en-ID" smtClean="0"/>
              <a:t>Beberapa ukuran kualitas klaster:</a:t>
            </a:r>
          </a:p>
          <a:p>
            <a:pPr lvl="1"/>
            <a:r>
              <a:rPr lang="en-ID" smtClean="0"/>
              <a:t>Sum Square Error (SSE)</a:t>
            </a:r>
          </a:p>
          <a:p>
            <a:pPr lvl="1"/>
            <a:r>
              <a:rPr lang="en-ID" smtClean="0"/>
              <a:t>Davies-Bouldin </a:t>
            </a:r>
            <a:r>
              <a:rPr lang="en-ID"/>
              <a:t>Index (DBI)</a:t>
            </a:r>
            <a:endParaRPr lang="en-ID" smtClean="0"/>
          </a:p>
          <a:p>
            <a:pPr lvl="1"/>
            <a:r>
              <a:rPr lang="en-ID" smtClean="0"/>
              <a:t>Silhouette </a:t>
            </a:r>
            <a:r>
              <a:rPr lang="en-ID"/>
              <a:t>Coefficient </a:t>
            </a:r>
          </a:p>
          <a:p>
            <a:pPr lvl="1"/>
            <a:r>
              <a:rPr lang="en-ID"/>
              <a:t>Rand Index</a:t>
            </a:r>
          </a:p>
          <a:p>
            <a:pPr lvl="1"/>
            <a:r>
              <a:rPr lang="en-ID"/>
              <a:t>Mutual Information</a:t>
            </a:r>
          </a:p>
          <a:p>
            <a:pPr lvl="1"/>
            <a:r>
              <a:rPr lang="en-ID"/>
              <a:t>Calinski-Harabasz Index (C-H Index)</a:t>
            </a:r>
          </a:p>
          <a:p>
            <a:pPr lvl="1"/>
            <a:r>
              <a:rPr lang="en-ID" smtClean="0"/>
              <a:t>Dunn Index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81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Penentuan Nilai k Terbaik dengan Metode Elbow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206480" cy="4953000"/>
          </a:xfrm>
        </p:spPr>
        <p:txBody>
          <a:bodyPr/>
          <a:lstStyle/>
          <a:p>
            <a:r>
              <a:rPr lang="en-ID"/>
              <a:t>Untuk mengetahui jumlah klaster yang paling </a:t>
            </a:r>
            <a:r>
              <a:rPr lang="en-ID"/>
              <a:t>baik </a:t>
            </a:r>
            <a:r>
              <a:rPr lang="en-ID" smtClean="0"/>
              <a:t>adalah </a:t>
            </a:r>
            <a:r>
              <a:rPr lang="en-ID"/>
              <a:t>dengan cara  melihat </a:t>
            </a:r>
            <a:r>
              <a:rPr lang="en-ID"/>
              <a:t>perbandingan </a:t>
            </a:r>
            <a:r>
              <a:rPr lang="en-ID" smtClean="0"/>
              <a:t>kualitas klaster untuk setiap pilihan nilai k (missal k=2, 3, 4, 5, …).</a:t>
            </a:r>
          </a:p>
          <a:p>
            <a:r>
              <a:rPr lang="en-ID" smtClean="0"/>
              <a:t>Nilai k yang dipilih adalah nilai k yang memiliki perubahan kualitas signifikan, </a:t>
            </a:r>
            <a:r>
              <a:rPr lang="en-ID"/>
              <a:t>seperti sebuah </a:t>
            </a:r>
            <a:r>
              <a:rPr lang="en-ID" b="1"/>
              <a:t>siku (elbow</a:t>
            </a:r>
            <a:r>
              <a:rPr lang="en-ID" b="1"/>
              <a:t>)</a:t>
            </a:r>
            <a:r>
              <a:rPr lang="en-ID"/>
              <a:t>. 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A94F8-4F46-4FF1-95AB-EFE47984B7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628799"/>
            <a:ext cx="4681488" cy="33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112224" y="3212976"/>
            <a:ext cx="1368152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32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Kesimpulan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Clustering merupakan salah satu metode pembelajaran tidak tersupervisi</a:t>
            </a:r>
          </a:p>
          <a:p>
            <a:r>
              <a:rPr lang="en-ID" smtClean="0"/>
              <a:t>Metode clustering dibagi menjadi 3 jenis: partitioning-based, hierarchical, dan density-based.</a:t>
            </a:r>
          </a:p>
          <a:p>
            <a:r>
              <a:rPr lang="en-ID"/>
              <a:t>Algoritma K-means adalah salah satu algoritma clustering yang bersifat iteratif </a:t>
            </a:r>
            <a:r>
              <a:rPr lang="en-ID"/>
              <a:t>yang </a:t>
            </a:r>
            <a:r>
              <a:rPr lang="en-ID" smtClean="0"/>
              <a:t>mempartisi </a:t>
            </a:r>
            <a:r>
              <a:rPr lang="en-ID"/>
              <a:t>dataset menjadi subkelompok non-overlapping berbeda yang ditentukan oleh K (cluster</a:t>
            </a:r>
            <a:r>
              <a:rPr lang="en-ID"/>
              <a:t>) </a:t>
            </a:r>
            <a:endParaRPr lang="en-ID" smtClean="0"/>
          </a:p>
          <a:p>
            <a:r>
              <a:rPr lang="en-ID" smtClean="0"/>
              <a:t>Algoritma K-Means:</a:t>
            </a:r>
          </a:p>
          <a:p>
            <a:pPr lvl="1"/>
            <a:r>
              <a:rPr lang="en-ID" smtClean="0"/>
              <a:t>Relatif efisien untuk data kecil hingga besar</a:t>
            </a:r>
          </a:p>
          <a:p>
            <a:pPr lvl="1"/>
            <a:r>
              <a:rPr lang="en-ID" smtClean="0"/>
              <a:t>Menghasilkan kelompok klaster</a:t>
            </a:r>
          </a:p>
          <a:p>
            <a:pPr lvl="1"/>
            <a:r>
              <a:rPr lang="en-ID" smtClean="0"/>
              <a:t>Memerlukan inisialisasi nilai k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05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Outline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Pengantar Clustering</a:t>
            </a:r>
          </a:p>
          <a:p>
            <a:r>
              <a:rPr lang="en-ID" smtClean="0"/>
              <a:t>Penerapan Algoritma Clustering</a:t>
            </a:r>
          </a:p>
          <a:p>
            <a:r>
              <a:rPr lang="en-ID" smtClean="0"/>
              <a:t>Macam-macam  Algoritma Clustering</a:t>
            </a:r>
          </a:p>
          <a:p>
            <a:r>
              <a:rPr lang="en-ID" smtClean="0"/>
              <a:t>Langkah Algoritma K-Means Clustering</a:t>
            </a:r>
          </a:p>
          <a:p>
            <a:r>
              <a:rPr lang="en-ID" smtClean="0"/>
              <a:t>Contoh Perhitungan Algoritma K-Means</a:t>
            </a:r>
          </a:p>
          <a:p>
            <a:r>
              <a:rPr lang="en-ID" smtClean="0"/>
              <a:t>Optimasi Nilai k pada K-Means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49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539" y="1478859"/>
            <a:ext cx="80697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Bebas Neue Bold" panose="020B0606020202050201" pitchFamily="34" charset="0"/>
              </a:rPr>
              <a:t>K-MEANS</a:t>
            </a:r>
            <a:endParaRPr lang="en-US" sz="11500" b="1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152400">
                  <a:srgbClr val="FF0000"/>
                </a:glow>
              </a:effectLst>
              <a:latin typeface="Bebas Neue Bold" panose="020B0606020202050201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0916" y="2034714"/>
            <a:ext cx="5515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5400" b="1" smtClean="0">
                <a:solidFill>
                  <a:srgbClr val="FFFF00"/>
                </a:solidFill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Contoh Perhitungan dan Studi Kasus</a:t>
            </a:r>
            <a:endParaRPr lang="en-ID" sz="5400" b="1">
              <a:solidFill>
                <a:srgbClr val="FFFF00"/>
              </a:solidFill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11424" y="5440972"/>
            <a:ext cx="4309536" cy="1077218"/>
            <a:chOff x="4280877" y="5401540"/>
            <a:chExt cx="4309536" cy="10772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389" y="5401540"/>
              <a:ext cx="1036024" cy="10360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280877" y="5401540"/>
              <a:ext cx="31162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D" sz="2800" b="1" smtClean="0">
                  <a:latin typeface="Bebas Neue Bold" panose="020B0606020202050201" pitchFamily="34" charset="0"/>
                </a:rPr>
                <a:t>Dr. ACHMAD SOLICHIN</a:t>
              </a:r>
            </a:p>
            <a:p>
              <a:pPr algn="r"/>
              <a:r>
                <a:rPr lang="en-ID" b="1" smtClean="0">
                  <a:latin typeface="Calibri" panose="020F0502020204030204" pitchFamily="34" charset="0"/>
                  <a:cs typeface="Calibri" panose="020F0502020204030204" pitchFamily="34" charset="0"/>
                </a:rPr>
                <a:t>@achmatim</a:t>
              </a:r>
            </a:p>
            <a:p>
              <a:pPr algn="r"/>
              <a:r>
                <a:rPr lang="en-ID" b="1" smtClean="0">
                  <a:latin typeface="Calibri" panose="020F0502020204030204" pitchFamily="34" charset="0"/>
                  <a:cs typeface="Calibri" panose="020F0502020204030204" pitchFamily="34" charset="0"/>
                </a:rPr>
                <a:t>Universitas Budi Luhur, Jakarta</a:t>
              </a:r>
              <a:endParaRPr lang="en-ID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86" y="365490"/>
            <a:ext cx="1347535" cy="13475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1945" y="689822"/>
            <a:ext cx="718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b="1" smtClean="0">
                <a:latin typeface="Bradley Hand ITC" panose="03070402050302030203" pitchFamily="66" charset="0"/>
              </a:rPr>
              <a:t>Unsupervised </a:t>
            </a:r>
            <a:r>
              <a:rPr lang="en-ID" sz="4800" b="1" smtClean="0">
                <a:latin typeface="Bradley Hand ITC" panose="03070402050302030203" pitchFamily="66" charset="0"/>
              </a:rPr>
              <a:t>Learning</a:t>
            </a:r>
            <a:endParaRPr lang="en-ID" sz="4800" b="1">
              <a:latin typeface="Bradley Hand ITC" panose="03070402050302030203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6539" y="2897609"/>
            <a:ext cx="49733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0070C0"/>
                  </a:glow>
                </a:effectLst>
                <a:latin typeface="Bebas Neue Bold" panose="020B0606020202050201" pitchFamily="34" charset="0"/>
              </a:rPr>
              <a:t>CLUSTERING </a:t>
            </a:r>
            <a:endParaRPr lang="en-US" sz="8800" b="1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152400">
                  <a:srgbClr val="0070C0"/>
                </a:glow>
              </a:effectLst>
              <a:latin typeface="Bebas Neue Bold" panose="020B0606020202050201" pitchFamily="34" charset="0"/>
            </a:endParaRPr>
          </a:p>
        </p:txBody>
      </p:sp>
      <p:sp>
        <p:nvSpPr>
          <p:cNvPr id="5" name="Isosceles Triangle 4"/>
          <p:cNvSpPr/>
          <p:nvPr/>
        </p:nvSpPr>
        <p:spPr>
          <a:xfrm rot="5400000">
            <a:off x="4072268" y="2700666"/>
            <a:ext cx="2060251" cy="317044"/>
          </a:xfrm>
          <a:prstGeom prst="triangl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12053" r="13748"/>
          <a:stretch/>
        </p:blipFill>
        <p:spPr>
          <a:xfrm>
            <a:off x="5915689" y="2708920"/>
            <a:ext cx="6372999" cy="4149080"/>
          </a:xfrm>
          <a:prstGeom prst="rect">
            <a:avLst/>
          </a:prstGeom>
          <a:effectLst>
            <a:glow rad="152400">
              <a:schemeClr val="bg1">
                <a:alpha val="7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099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Supervised vs Unsupervised Learning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Supervised</a:t>
            </a:r>
          </a:p>
          <a:p>
            <a:pPr lvl="1"/>
            <a:r>
              <a:rPr lang="en-ID" smtClean="0"/>
              <a:t>Classification</a:t>
            </a:r>
          </a:p>
          <a:p>
            <a:pPr lvl="1"/>
            <a:r>
              <a:rPr lang="en-ID" smtClean="0"/>
              <a:t>Regression</a:t>
            </a:r>
          </a:p>
          <a:p>
            <a:r>
              <a:rPr lang="en-ID" smtClean="0"/>
              <a:t>Unsupervised</a:t>
            </a:r>
          </a:p>
          <a:p>
            <a:pPr lvl="1"/>
            <a:r>
              <a:rPr lang="en-ID" smtClean="0"/>
              <a:t>Clustering</a:t>
            </a:r>
          </a:p>
          <a:p>
            <a:pPr lvl="1"/>
            <a:r>
              <a:rPr lang="en-ID" smtClean="0"/>
              <a:t>Association</a:t>
            </a:r>
          </a:p>
          <a:p>
            <a:pPr lvl="1"/>
            <a:r>
              <a:rPr lang="en-ID" smtClean="0"/>
              <a:t>Dimension Reduction</a:t>
            </a:r>
            <a:endParaRPr lang="en-ID"/>
          </a:p>
        </p:txBody>
      </p:sp>
      <p:pic>
        <p:nvPicPr>
          <p:cNvPr id="6" name="Picture 2" descr="https://camo.githubusercontent.com/a537edffaf330adda5e556ddd87e5a61bd78914fac9120ada446594abae696a7/68747470733a2f2f692e766173336b2e72752f3777312e6a70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702170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Taksonomi AI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98" y="1484784"/>
            <a:ext cx="9183403" cy="5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Pengantar</a:t>
            </a:r>
            <a:endParaRPr lang="en-US" altLang="en-US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 smtClean="0"/>
              <a:t>Diberikan data profil pelanggan (customer), </a:t>
            </a:r>
            <a:r>
              <a:rPr lang="en-US" altLang="en-US" sz="2400" smtClean="0">
                <a:solidFill>
                  <a:srgbClr val="FF0000"/>
                </a:solidFill>
              </a:rPr>
              <a:t>bagaimana memilih data pelanggan</a:t>
            </a:r>
            <a:r>
              <a:rPr lang="en-US" altLang="en-US" sz="2400" smtClean="0"/>
              <a:t> yang potensial untuk ditawarkan produk tertentu?</a:t>
            </a:r>
          </a:p>
          <a:p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92896"/>
            <a:ext cx="7776864" cy="36975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976320" y="2492896"/>
            <a:ext cx="2809280" cy="163121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Kita diminta untuk mengelompokkan data customer di samping, berdasarkan kesamaan profil pelanggan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82425" y="4221088"/>
            <a:ext cx="2809280" cy="1411123"/>
            <a:chOff x="8982425" y="4221088"/>
            <a:chExt cx="2809280" cy="1411123"/>
          </a:xfrm>
        </p:grpSpPr>
        <p:sp>
          <p:nvSpPr>
            <p:cNvPr id="4" name="Down Arrow 3"/>
            <p:cNvSpPr/>
            <p:nvPr/>
          </p:nvSpPr>
          <p:spPr>
            <a:xfrm>
              <a:off x="10056924" y="4221088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2425" y="4678104"/>
              <a:ext cx="2809280" cy="95410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 Segmentation</a:t>
              </a:r>
              <a:endPara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76320" y="5733256"/>
            <a:ext cx="2809280" cy="1008112"/>
            <a:chOff x="8976320" y="5733256"/>
            <a:chExt cx="2809280" cy="1008112"/>
          </a:xfrm>
        </p:grpSpPr>
        <p:sp>
          <p:nvSpPr>
            <p:cNvPr id="8" name="TextBox 7"/>
            <p:cNvSpPr txBox="1"/>
            <p:nvPr/>
          </p:nvSpPr>
          <p:spPr>
            <a:xfrm>
              <a:off x="8976320" y="6218148"/>
              <a:ext cx="2809280" cy="52322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Clustering</a:t>
              </a:r>
              <a:endPara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>
              <a:off x="10056440" y="5733256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076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Pengantar</a:t>
            </a:r>
            <a:endParaRPr lang="en-US" altLang="en-US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 smtClean="0"/>
              <a:t>Contoh hasil clustering / segmentasi pelanggan</a:t>
            </a:r>
          </a:p>
          <a:p>
            <a:endParaRPr lang="en-US" alt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32856"/>
            <a:ext cx="8167968" cy="3600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256240" y="2060848"/>
            <a:ext cx="1008112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9382720" y="2060848"/>
            <a:ext cx="2402880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 pelanggan berhasil dikelompokkan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20406</TotalTime>
  <Words>1679</Words>
  <Application>Microsoft Office PowerPoint</Application>
  <PresentationFormat>Widescreen</PresentationFormat>
  <Paragraphs>709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Bahnschrift SemiCondensed</vt:lpstr>
      <vt:lpstr>Bebas Neue Bold</vt:lpstr>
      <vt:lpstr>Bradley Hand ITC</vt:lpstr>
      <vt:lpstr>Calibri</vt:lpstr>
      <vt:lpstr>Cambria Math</vt:lpstr>
      <vt:lpstr>Courier New</vt:lpstr>
      <vt:lpstr>Tw Cen MT</vt:lpstr>
      <vt:lpstr>Tw Cen MT Condensed</vt:lpstr>
      <vt:lpstr>Verdana</vt:lpstr>
      <vt:lpstr>Wingdings</vt:lpstr>
      <vt:lpstr>Wingdings 3</vt:lpstr>
      <vt:lpstr>powerpoint-template-apr7</vt:lpstr>
      <vt:lpstr>Integral</vt:lpstr>
      <vt:lpstr>FAKULTAS TEKNOLOGI INFORMASI</vt:lpstr>
      <vt:lpstr>UNSUPERVISED LEARNING:  K-MEANS CLUSTERING</vt:lpstr>
      <vt:lpstr>Tujuan Pembelajaran</vt:lpstr>
      <vt:lpstr>Outline</vt:lpstr>
      <vt:lpstr>PowerPoint Presentation</vt:lpstr>
      <vt:lpstr>Supervised vs Unsupervised Learning</vt:lpstr>
      <vt:lpstr>Taksonomi AI</vt:lpstr>
      <vt:lpstr>Pengantar</vt:lpstr>
      <vt:lpstr>Pengantar</vt:lpstr>
      <vt:lpstr>Apa itu Clustering?</vt:lpstr>
      <vt:lpstr>Contoh Penerapan Clustering</vt:lpstr>
      <vt:lpstr>Penggunaan Algoritma Clustering</vt:lpstr>
      <vt:lpstr>Algoritma Clustering</vt:lpstr>
      <vt:lpstr>ALGORITMA K-MEANS</vt:lpstr>
      <vt:lpstr>K-Means Clustering</vt:lpstr>
      <vt:lpstr>K-Means Clustering: Similarity / Dissimilarity</vt:lpstr>
      <vt:lpstr>K-Means Clustering: Metode Perhitungan Similarity</vt:lpstr>
      <vt:lpstr>Langkah / Algoritma K-Means Clustering</vt:lpstr>
      <vt:lpstr>Ilustrasi Cara Kerja Algoritma K-Means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Optimasi Nilai k pada K-Means</vt:lpstr>
      <vt:lpstr>Optimasi Nilai k pada K-Means</vt:lpstr>
      <vt:lpstr>Penentuan Nilai k Terbaik dengan Metode Elbow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681</cp:revision>
  <dcterms:created xsi:type="dcterms:W3CDTF">2011-05-21T14:11:58Z</dcterms:created>
  <dcterms:modified xsi:type="dcterms:W3CDTF">2021-12-02T02:27:38Z</dcterms:modified>
</cp:coreProperties>
</file>